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3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9906000" cy="6858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6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FC92DEF-DEB2-F9F0-1D8C-C93BFE8A1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36D629-06EA-2CC9-1726-CFE55317B6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r>
              <a:rPr lang="it-IT"/>
              <a:t>10/07/2024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E9A8C8-1367-0877-3E9E-72513E4BC8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r>
              <a:rPr lang="it-IT"/>
              <a:t>a.s.d. Santa Cecilia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8C3EA4-F8C8-1BBF-9E7D-0D3BF11D67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E98B69B3-1032-4F2D-BBCE-AE5C00D50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33870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r>
              <a:rPr lang="it-IT"/>
              <a:t>10/07/2024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r>
              <a:rPr lang="it-IT"/>
              <a:t>a.s.d. Santa Cecilia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EEA6FCC8-EACC-4276-9BB8-84D8FF6246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92402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6FCC8-EACC-4276-9BB8-84D8FF62466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47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44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84" y="2514601"/>
            <a:ext cx="715048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84" y="4777381"/>
            <a:ext cx="715048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4362" y="4321159"/>
            <a:ext cx="1511762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612" y="4529542"/>
            <a:ext cx="633726" cy="365125"/>
          </a:xfrm>
        </p:spPr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31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09600"/>
            <a:ext cx="7141317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15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7303" y="3505200"/>
            <a:ext cx="61250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87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438402"/>
            <a:ext cx="7141317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95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3" y="4343400"/>
            <a:ext cx="72456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5181600"/>
            <a:ext cx="72456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8462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27407"/>
            <a:ext cx="714131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4" y="4343400"/>
            <a:ext cx="714131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98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79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46" y="627407"/>
            <a:ext cx="1794143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84" y="627407"/>
            <a:ext cx="5109377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4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84" y="2133600"/>
            <a:ext cx="7141317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5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074562"/>
            <a:ext cx="7141317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3581400"/>
            <a:ext cx="714131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78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85" y="2136707"/>
            <a:ext cx="3463992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083" y="2136707"/>
            <a:ext cx="3463517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91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131" y="2226626"/>
            <a:ext cx="311414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4283" y="2802889"/>
            <a:ext cx="3463993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501" y="2223398"/>
            <a:ext cx="31126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8191" y="2799661"/>
            <a:ext cx="3461987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96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46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88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3" y="446088"/>
            <a:ext cx="284871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85" y="446090"/>
            <a:ext cx="4106815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1598613"/>
            <a:ext cx="284871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33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4800600"/>
            <a:ext cx="714131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4284" y="634965"/>
            <a:ext cx="7141317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367338"/>
            <a:ext cx="714131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10/07/2024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a.s.d. Santa Cecilia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78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1463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123" y="285"/>
            <a:ext cx="211496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9812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2133600"/>
            <a:ext cx="7141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0100" y="6135090"/>
            <a:ext cx="830245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10/07/2024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83" y="6135810"/>
            <a:ext cx="619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a.s.d. Santa Cecilia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53830" y="787784"/>
            <a:ext cx="633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079D58-632E-4E43-8376-DB3D15CC8E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38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fif"/><Relationship Id="rId5" Type="http://schemas.openxmlformats.org/officeDocument/2006/relationships/hyperlink" Target="https://www.facebook.com/asdprosantacecilia/followers/" TargetMode="External"/><Relationship Id="rId4" Type="http://schemas.openxmlformats.org/officeDocument/2006/relationships/hyperlink" Target="https://www.facebook.com/asdprosantacecilia/friends_lik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2">
                <a:tint val="90000"/>
                <a:satMod val="92000"/>
                <a:lumMod val="120000"/>
                <a:alpha val="88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C2C70EC-450D-CBC2-F3C3-4121C0328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950"/>
                    </a14:imgEffect>
                    <a14:imgEffect>
                      <a14:saturation sat="2100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2" y="1220179"/>
            <a:ext cx="4896045" cy="4872251"/>
          </a:xfrm>
          <a:prstGeom prst="rect">
            <a:avLst/>
          </a:prstGeom>
        </p:spPr>
      </p:pic>
      <p:sp>
        <p:nvSpPr>
          <p:cNvPr id="6" name="Casella di testo 9">
            <a:extLst>
              <a:ext uri="{FF2B5EF4-FFF2-40B4-BE49-F238E27FC236}">
                <a16:creationId xmlns:a16="http://schemas.microsoft.com/office/drawing/2014/main" id="{FC38C466-10C6-4A41-0167-3C09D7A12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259" y="4784436"/>
            <a:ext cx="7631290" cy="23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373527" algn="ctr">
              <a:lnSpc>
                <a:spcPts val="1934"/>
              </a:lnSpc>
            </a:pPr>
            <a:r>
              <a:rPr lang="it-IT" sz="3467" b="1" spc="-5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it-IT" sz="1950" b="1" spc="-5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it-IT" sz="3467" b="1" spc="-5" dirty="0">
                <a:latin typeface="Calibri" panose="020F0502020204030204" pitchFamily="34" charset="0"/>
                <a:ea typeface="Calibri" panose="020F0502020204030204" pitchFamily="34" charset="0"/>
              </a:rPr>
              <a:t>S.D</a:t>
            </a:r>
            <a:r>
              <a:rPr lang="it-IT" sz="1950" b="1" spc="-5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it-IT" sz="1950" b="1" spc="-16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4767" b="1" dirty="0">
                <a:latin typeface="Calibri" panose="020F0502020204030204" pitchFamily="34" charset="0"/>
                <a:ea typeface="Calibri" panose="020F0502020204030204" pitchFamily="34" charset="0"/>
              </a:rPr>
              <a:t>SANTA CECILIA</a:t>
            </a:r>
            <a:endParaRPr lang="it-IT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73527" algn="ctr"/>
            <a:r>
              <a:rPr lang="it-IT" sz="1192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it-IT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58" algn="ctr"/>
            <a:r>
              <a:rPr lang="it-IT" sz="1733" spc="-11" dirty="0">
                <a:latin typeface="Calibri" panose="020F0502020204030204" pitchFamily="34" charset="0"/>
                <a:ea typeface="Calibri" panose="020F0502020204030204" pitchFamily="34" charset="0"/>
              </a:rPr>
              <a:t>Via</a:t>
            </a:r>
            <a:r>
              <a:rPr lang="it-IT" sz="1733" spc="32" dirty="0">
                <a:latin typeface="Calibri" panose="020F0502020204030204" pitchFamily="34" charset="0"/>
                <a:ea typeface="Calibri" panose="020F0502020204030204" pitchFamily="34" charset="0"/>
              </a:rPr>
              <a:t> Celle di San Vito, 15</a:t>
            </a:r>
            <a:r>
              <a:rPr lang="it-IT" sz="1733" dirty="0">
                <a:latin typeface="Calibri" panose="020F0502020204030204" pitchFamily="34" charset="0"/>
                <a:ea typeface="Calibri" panose="020F0502020204030204" pitchFamily="34" charset="0"/>
              </a:rPr>
              <a:t> –</a:t>
            </a:r>
            <a:r>
              <a:rPr lang="it-IT" sz="1733" spc="38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733" spc="-11" dirty="0">
                <a:latin typeface="Calibri" panose="020F0502020204030204" pitchFamily="34" charset="0"/>
                <a:ea typeface="Calibri" panose="020F0502020204030204" pitchFamily="34" charset="0"/>
              </a:rPr>
              <a:t>84025</a:t>
            </a:r>
            <a:r>
              <a:rPr lang="it-IT" sz="1733" spc="-27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733" spc="-5" dirty="0">
                <a:latin typeface="Calibri" panose="020F0502020204030204" pitchFamily="34" charset="0"/>
                <a:ea typeface="Calibri" panose="020F0502020204030204" pitchFamily="34" charset="0"/>
              </a:rPr>
              <a:t>Eboli</a:t>
            </a:r>
            <a:r>
              <a:rPr lang="it-IT" sz="1733" spc="22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733" spc="-11" dirty="0">
                <a:latin typeface="Calibri" panose="020F0502020204030204" pitchFamily="34" charset="0"/>
                <a:ea typeface="Calibri" panose="020F0502020204030204" pitchFamily="34" charset="0"/>
              </a:rPr>
              <a:t>(Sa)</a:t>
            </a:r>
            <a:r>
              <a:rPr lang="it-IT" sz="1733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it-IT" sz="1733" spc="6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3758" algn="ctr"/>
            <a:r>
              <a:rPr lang="it-IT" sz="1733" spc="-5" dirty="0">
                <a:latin typeface="Calibri" panose="020F0502020204030204" pitchFamily="34" charset="0"/>
                <a:ea typeface="Calibri" panose="020F0502020204030204" pitchFamily="34" charset="0"/>
              </a:rPr>
              <a:t>C.F. 91062180657; Partita IVA 06204370651</a:t>
            </a:r>
            <a:endParaRPr lang="it-IT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58" algn="ctr"/>
            <a:r>
              <a:rPr lang="it-IT" sz="1733" spc="-5" dirty="0">
                <a:latin typeface="Calibri" panose="020F0502020204030204" pitchFamily="34" charset="0"/>
                <a:ea typeface="Calibri" panose="020F0502020204030204" pitchFamily="34" charset="0"/>
              </a:rPr>
              <a:t>Iscrizione CONI: 91062180657; Matricola FIGC: 947770; </a:t>
            </a:r>
          </a:p>
          <a:p>
            <a:pPr marL="13758" algn="ctr"/>
            <a:r>
              <a:rPr lang="it-IT" sz="1733" spc="-5" dirty="0">
                <a:latin typeface="Calibri" panose="020F0502020204030204" pitchFamily="34" charset="0"/>
                <a:ea typeface="Calibri" panose="020F0502020204030204" pitchFamily="34" charset="0"/>
              </a:rPr>
              <a:t>ASC 16696; ENDAS 83329</a:t>
            </a:r>
            <a:endParaRPr lang="it-IT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58" algn="ctr"/>
            <a:r>
              <a:rPr lang="en-US" sz="1733" spc="60" dirty="0">
                <a:latin typeface="Calibri" panose="020F0502020204030204" pitchFamily="34" charset="0"/>
                <a:ea typeface="Calibri" panose="020F0502020204030204" pitchFamily="34" charset="0"/>
              </a:rPr>
              <a:t>e-mail: asdsantacecilia2017@libero.it; Cell: 3357507095</a:t>
            </a:r>
            <a:endParaRPr lang="it-IT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58" algn="ctr"/>
            <a:r>
              <a:rPr lang="en-US" sz="1733" spc="60" dirty="0">
                <a:latin typeface="Calibri" panose="020F0502020204030204" pitchFamily="34" charset="0"/>
                <a:ea typeface="Calibri" panose="020F0502020204030204" pitchFamily="34" charset="0"/>
              </a:rPr>
              <a:t>www.asdsantacecilia.webnode.it</a:t>
            </a:r>
            <a:endParaRPr lang="it-IT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58" algn="ctr">
              <a:spcBef>
                <a:spcPts val="11"/>
              </a:spcBef>
            </a:pPr>
            <a:r>
              <a:rPr lang="en-US" sz="1733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it-IT" sz="2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02C138-ABCD-A689-4D05-4B9703985265}"/>
              </a:ext>
            </a:extLst>
          </p:cNvPr>
          <p:cNvSpPr txBox="1"/>
          <p:nvPr/>
        </p:nvSpPr>
        <p:spPr>
          <a:xfrm>
            <a:off x="1357489" y="142859"/>
            <a:ext cx="8548511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333" dirty="0">
                <a:latin typeface="Algerian" panose="04020705040A02060702" pitchFamily="82" charset="0"/>
              </a:rPr>
              <a:t>FATTORI DI OFFERTA SPORTIVA </a:t>
            </a:r>
          </a:p>
          <a:p>
            <a:pPr algn="r"/>
            <a:r>
              <a:rPr lang="it-IT" sz="4333" dirty="0">
                <a:latin typeface="Algerian" panose="04020705040A02060702" pitchFamily="82" charset="0"/>
              </a:rPr>
              <a:t>SPONSOR 2025/2026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6AA5F8-B359-D448-A1C3-FE56537C05A9}"/>
              </a:ext>
            </a:extLst>
          </p:cNvPr>
          <p:cNvSpPr txBox="1"/>
          <p:nvPr/>
        </p:nvSpPr>
        <p:spPr>
          <a:xfrm>
            <a:off x="279846" y="4389396"/>
            <a:ext cx="4844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B532A7-D7D2-F254-19B9-ED99D8FE7B37}"/>
              </a:ext>
            </a:extLst>
          </p:cNvPr>
          <p:cNvSpPr txBox="1"/>
          <p:nvPr/>
        </p:nvSpPr>
        <p:spPr>
          <a:xfrm>
            <a:off x="4112370" y="1775985"/>
            <a:ext cx="577072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733" dirty="0">
                <a:solidFill>
                  <a:srgbClr val="0070C0"/>
                </a:solidFill>
                <a:latin typeface="Aptos Display" panose="020B0004020202020204" pitchFamily="34" charset="0"/>
              </a:rPr>
              <a:t>La squadra/Atleta/evento come media di comunicazione (1)</a:t>
            </a:r>
          </a:p>
          <a:p>
            <a:pPr algn="r"/>
            <a:r>
              <a:rPr lang="it-IT" sz="1733" dirty="0">
                <a:solidFill>
                  <a:srgbClr val="0070C0"/>
                </a:solidFill>
                <a:latin typeface="Aptos Display" panose="020B0004020202020204" pitchFamily="34" charset="0"/>
              </a:rPr>
              <a:t>Il prezzo e la valorizzazione della sponsorizzazione (2)</a:t>
            </a:r>
          </a:p>
          <a:p>
            <a:pPr algn="r"/>
            <a:r>
              <a:rPr lang="it-IT" sz="1733" dirty="0">
                <a:solidFill>
                  <a:srgbClr val="0070C0"/>
                </a:solidFill>
                <a:latin typeface="Aptos Display" panose="020B0004020202020204" pitchFamily="34" charset="0"/>
              </a:rPr>
              <a:t>La comunicazione degli sponsor (3)</a:t>
            </a:r>
          </a:p>
          <a:p>
            <a:pPr algn="r"/>
            <a:r>
              <a:rPr lang="it-IT" sz="1733" dirty="0">
                <a:solidFill>
                  <a:srgbClr val="0070C0"/>
                </a:solidFill>
                <a:latin typeface="Aptos Display" panose="020B0004020202020204" pitchFamily="34" charset="0"/>
              </a:rPr>
              <a:t>La gestione dei rapporti con gli sponsor (4)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A0BC079-BE8D-C195-3B50-460049F75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59609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bg1"/>
            </a:gs>
            <a:gs pos="100000">
              <a:schemeClr val="bg2">
                <a:shade val="98000"/>
                <a:satMod val="120000"/>
                <a:alpha val="20000"/>
                <a:lumMod val="96000"/>
                <a:lumOff val="4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7EB858-68E3-CAED-062C-73C9F70B6680}"/>
              </a:ext>
            </a:extLst>
          </p:cNvPr>
          <p:cNvSpPr txBox="1"/>
          <p:nvPr/>
        </p:nvSpPr>
        <p:spPr>
          <a:xfrm>
            <a:off x="332112" y="4322055"/>
            <a:ext cx="77777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10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AB3AE5-1708-03BC-4B59-617772FC3B47}"/>
              </a:ext>
            </a:extLst>
          </p:cNvPr>
          <p:cNvSpPr txBox="1"/>
          <p:nvPr/>
        </p:nvSpPr>
        <p:spPr>
          <a:xfrm>
            <a:off x="429256" y="47113"/>
            <a:ext cx="9135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70C0"/>
                </a:solidFill>
                <a:latin typeface="Aptos Display" panose="020B0004020202020204" pitchFamily="34" charset="0"/>
              </a:rPr>
              <a:t>(2) Il prezzo e la valorizzazione della sponsorizzazione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62F25A-EF51-E9FB-50C8-6C11D01C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FFAD4E-BD13-6813-5DE1-E877A4103E55}"/>
              </a:ext>
            </a:extLst>
          </p:cNvPr>
          <p:cNvSpPr txBox="1"/>
          <p:nvPr/>
        </p:nvSpPr>
        <p:spPr>
          <a:xfrm>
            <a:off x="1413219" y="990749"/>
            <a:ext cx="828423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In quanto veicolo marketing esaltiamo i valori del tuo prodotto servizio incrociandoli con quelli del Football Americano:</a:t>
            </a:r>
          </a:p>
          <a:p>
            <a:pPr algn="l"/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● Inclusività (Abbiamo praticanti di ogni costituzione corporea e genere)</a:t>
            </a:r>
          </a:p>
          <a:p>
            <a:pPr marL="360000" indent="-285750" algn="l">
              <a:buFont typeface="Wingdings" panose="05000000000000000000" pitchFamily="2" charset="2"/>
              <a:buChar char="ü"/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Praticanti di ogni stazza (Alti, bassi, magri, …)</a:t>
            </a:r>
          </a:p>
          <a:p>
            <a:pPr marL="360000" indent="-285750" algn="l">
              <a:buFont typeface="Wingdings" panose="05000000000000000000" pitchFamily="2" charset="2"/>
              <a:buChar char="ü"/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Partecipanti di diverse etnie ed estrazioni sociali (</a:t>
            </a:r>
            <a:r>
              <a:rPr lang="it-IT" dirty="0">
                <a:solidFill>
                  <a:srgbClr val="595959"/>
                </a:solidFill>
                <a:latin typeface="ArialMT"/>
              </a:rPr>
              <a:t>n. 8 nazionalità)</a:t>
            </a:r>
            <a:endParaRPr lang="it-IT" sz="1800" b="0" i="0" u="none" strike="noStrike" baseline="0" dirty="0">
              <a:solidFill>
                <a:srgbClr val="595959"/>
              </a:solidFill>
              <a:latin typeface="ArialMT"/>
            </a:endParaRPr>
          </a:p>
          <a:p>
            <a:pPr marL="360000" indent="-285750" algn="l">
              <a:buFont typeface="Wingdings" panose="05000000000000000000" pitchFamily="2" charset="2"/>
              <a:buChar char="ü"/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Praticanti single e con famiglia e figli</a:t>
            </a:r>
          </a:p>
          <a:p>
            <a:pPr marL="360000" indent="-285750" algn="l">
              <a:buFont typeface="Wingdings" panose="05000000000000000000" pitchFamily="2" charset="2"/>
              <a:buChar char="ü"/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Praticanti di sesso Femminile</a:t>
            </a:r>
          </a:p>
          <a:p>
            <a:pPr marL="360000" indent="-285750" algn="l">
              <a:buFont typeface="Wingdings" panose="05000000000000000000" pitchFamily="2" charset="2"/>
              <a:buChar char="ü"/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Praticanti minori 18 Anni</a:t>
            </a:r>
          </a:p>
          <a:p>
            <a:pPr algn="l"/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● Dedizione ed impegno</a:t>
            </a:r>
          </a:p>
          <a:p>
            <a:pPr marL="360000" algn="just"/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Dedichiamo 3 gg a settimana agli allenamenti e la partita settimanale</a:t>
            </a:r>
          </a:p>
          <a:p>
            <a:pPr algn="l"/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● Disciplina e rispetto delle regole</a:t>
            </a:r>
          </a:p>
          <a:p>
            <a:pPr marL="360000" algn="l"/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Pratichiamo uno sport estremamente regolato da schemi e organizzazione maniacale. Denso di regole dentro e fuori dal campo che normano ogni fase del gioco.</a:t>
            </a:r>
          </a:p>
          <a:p>
            <a:pPr algn="l"/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● Cuore e passione (siamo tutti volontari e paghiamo quota associativa)</a:t>
            </a:r>
          </a:p>
          <a:p>
            <a:pPr marL="360000"/>
            <a:r>
              <a:rPr lang="it-IT" dirty="0">
                <a:solidFill>
                  <a:srgbClr val="595959"/>
                </a:solidFill>
                <a:latin typeface="ArialMT"/>
              </a:rPr>
              <a:t>Tutti p</a:t>
            </a: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aghiamo la quota associativa mensile per auto finanziarci e molti fanno a</a:t>
            </a:r>
            <a:r>
              <a:rPr lang="it-IT" dirty="0">
                <a:solidFill>
                  <a:srgbClr val="595959"/>
                </a:solidFill>
                <a:latin typeface="ArialMT"/>
              </a:rPr>
              <a:t>ttività di volontariato.</a:t>
            </a:r>
            <a:endParaRPr lang="it-IT" sz="1800" b="0" i="0" u="none" strike="noStrike" baseline="0" dirty="0">
              <a:solidFill>
                <a:srgbClr val="595959"/>
              </a:solidFill>
              <a:latin typeface="ArialMT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● Preparazione:</a:t>
            </a:r>
          </a:p>
          <a:p>
            <a:pPr marL="360000" algn="l"/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Mister qualificati a livello federale (FIGC) e ente di promozione (ASC)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119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bg1"/>
            </a:gs>
            <a:gs pos="100000">
              <a:schemeClr val="bg2">
                <a:shade val="98000"/>
                <a:satMod val="120000"/>
                <a:alpha val="20000"/>
                <a:lumMod val="96000"/>
                <a:lumOff val="4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7EB858-68E3-CAED-062C-73C9F70B6680}"/>
              </a:ext>
            </a:extLst>
          </p:cNvPr>
          <p:cNvSpPr txBox="1"/>
          <p:nvPr/>
        </p:nvSpPr>
        <p:spPr>
          <a:xfrm>
            <a:off x="256177" y="4358150"/>
            <a:ext cx="78418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11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AB3AE5-1708-03BC-4B59-617772FC3B47}"/>
              </a:ext>
            </a:extLst>
          </p:cNvPr>
          <p:cNvSpPr txBox="1"/>
          <p:nvPr/>
        </p:nvSpPr>
        <p:spPr>
          <a:xfrm>
            <a:off x="429256" y="47113"/>
            <a:ext cx="9135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70C0"/>
                </a:solidFill>
                <a:latin typeface="Aptos Display" panose="020B0004020202020204" pitchFamily="34" charset="0"/>
              </a:rPr>
              <a:t>(2) Il prezzo e la valorizzazione della sponsorizzazione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62F25A-EF51-E9FB-50C8-6C11D01C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EA43C7-4C36-BD3E-4AAC-802AFB86D8FD}"/>
              </a:ext>
            </a:extLst>
          </p:cNvPr>
          <p:cNvSpPr txBox="1"/>
          <p:nvPr/>
        </p:nvSpPr>
        <p:spPr>
          <a:xfrm>
            <a:off x="548679" y="698362"/>
            <a:ext cx="91358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Il prezzo della sponsorizzazione è definito in funzione delle attività da porre in essere per incontrare la buona soddisfazione dello sponsor in funzione dell’entità economica della sponsorizzazione stessa, di seguito alcuni esempi:</a:t>
            </a:r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3A9311-FC23-8156-95D8-F01F446CB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97727"/>
              </p:ext>
            </p:extLst>
          </p:nvPr>
        </p:nvGraphicFramePr>
        <p:xfrm>
          <a:off x="1033108" y="1621692"/>
          <a:ext cx="8703647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860">
                  <a:extLst>
                    <a:ext uri="{9D8B030D-6E8A-4147-A177-3AD203B41FA5}">
                      <a16:colId xmlns:a16="http://schemas.microsoft.com/office/drawing/2014/main" val="3090329085"/>
                    </a:ext>
                  </a:extLst>
                </a:gridCol>
                <a:gridCol w="4439653">
                  <a:extLst>
                    <a:ext uri="{9D8B030D-6E8A-4147-A177-3AD203B41FA5}">
                      <a16:colId xmlns:a16="http://schemas.microsoft.com/office/drawing/2014/main" val="403834718"/>
                    </a:ext>
                  </a:extLst>
                </a:gridCol>
                <a:gridCol w="3023134">
                  <a:extLst>
                    <a:ext uri="{9D8B030D-6E8A-4147-A177-3AD203B41FA5}">
                      <a16:colId xmlns:a16="http://schemas.microsoft.com/office/drawing/2014/main" val="1351917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ATTIVITA’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RITORNO ATTESO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28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Arial Nova" panose="020B0504020202020204" pitchFamily="34" charset="0"/>
                        </a:rPr>
                        <a:t>€ 250,00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 Nova" panose="020B0504020202020204" pitchFamily="34" charset="0"/>
                        </a:rPr>
                        <a:t>Promozione sui canali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 Nova" panose="020B0504020202020204" pitchFamily="34" charset="0"/>
                        </a:rPr>
                        <a:t>Aumento della visibilità del logo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69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Arial Nova" panose="020B0504020202020204" pitchFamily="34" charset="0"/>
                        </a:rPr>
                        <a:t>€ 500,00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Arial Nova" panose="020B0504020202020204" pitchFamily="34" charset="0"/>
                        </a:rPr>
                        <a:t>Promozione sui canali social</a:t>
                      </a:r>
                    </a:p>
                    <a:p>
                      <a:r>
                        <a:rPr lang="it-IT" sz="1600" dirty="0">
                          <a:latin typeface="Arial Nova" panose="020B0504020202020204" pitchFamily="34" charset="0"/>
                        </a:rPr>
                        <a:t>Striscione 1x2 metri posto sul campo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Arial Nova" panose="020B0504020202020204" pitchFamily="34" charset="0"/>
                        </a:rPr>
                        <a:t>Aumento della visibilità del logo</a:t>
                      </a:r>
                    </a:p>
                    <a:p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Risultati di visibilità</a:t>
                      </a:r>
                    </a:p>
                    <a:p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Fidelizzazione dei clienti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76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Arial Nova" panose="020B0504020202020204" pitchFamily="34" charset="0"/>
                        </a:rPr>
                        <a:t>€ 750,00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Arial Nova" panose="020B0504020202020204" pitchFamily="34" charset="0"/>
                        </a:rPr>
                        <a:t>Promozione sui canali social</a:t>
                      </a:r>
                    </a:p>
                    <a:p>
                      <a:r>
                        <a:rPr lang="it-IT" sz="1600" dirty="0">
                          <a:latin typeface="Arial Nova" panose="020B0504020202020204" pitchFamily="34" charset="0"/>
                        </a:rPr>
                        <a:t>Striscione 1x2 metri posto sul campo</a:t>
                      </a:r>
                    </a:p>
                    <a:p>
                      <a:r>
                        <a:rPr lang="it-IT" sz="1600" dirty="0" err="1">
                          <a:latin typeface="Arial Nova" panose="020B0504020202020204" pitchFamily="34" charset="0"/>
                        </a:rPr>
                        <a:t>Rollup</a:t>
                      </a:r>
                      <a:r>
                        <a:rPr lang="it-IT" sz="1600" dirty="0">
                          <a:latin typeface="Arial Nova" panose="020B0504020202020204" pitchFamily="34" charset="0"/>
                        </a:rPr>
                        <a:t> durante un evento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Arial Nova" panose="020B0504020202020204" pitchFamily="34" charset="0"/>
                        </a:rPr>
                        <a:t>Aumento della visibilità del logo</a:t>
                      </a:r>
                    </a:p>
                    <a:p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Risultati di visibilità</a:t>
                      </a:r>
                    </a:p>
                    <a:p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Fidelizzazione dei clienti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Effetto di azienda Etica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76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Arial Nova" panose="020B0504020202020204" pitchFamily="34" charset="0"/>
                        </a:rPr>
                        <a:t>€ 1000,00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Arial Nova" panose="020B0504020202020204" pitchFamily="34" charset="0"/>
                        </a:rPr>
                        <a:t>Promozione sui canali social</a:t>
                      </a:r>
                    </a:p>
                    <a:p>
                      <a:r>
                        <a:rPr lang="it-IT" sz="1600" dirty="0">
                          <a:latin typeface="Arial Nova" panose="020B0504020202020204" pitchFamily="34" charset="0"/>
                        </a:rPr>
                        <a:t>Striscione 1x2 metri posto sul campo</a:t>
                      </a:r>
                    </a:p>
                    <a:p>
                      <a:r>
                        <a:rPr lang="it-IT" sz="1600" dirty="0" err="1">
                          <a:latin typeface="Arial Nova" panose="020B0504020202020204" pitchFamily="34" charset="0"/>
                        </a:rPr>
                        <a:t>Rollup</a:t>
                      </a:r>
                      <a:r>
                        <a:rPr lang="it-IT" sz="1600" dirty="0">
                          <a:latin typeface="Arial Nova" panose="020B0504020202020204" pitchFamily="34" charset="0"/>
                        </a:rPr>
                        <a:t> durante un evento</a:t>
                      </a:r>
                    </a:p>
                    <a:p>
                      <a:r>
                        <a:rPr lang="it-IT" sz="1600" dirty="0">
                          <a:latin typeface="Arial Nova" panose="020B0504020202020204" pitchFamily="34" charset="0"/>
                        </a:rPr>
                        <a:t>Materiale promozionale durante un evento</a:t>
                      </a:r>
                    </a:p>
                    <a:p>
                      <a:r>
                        <a:rPr lang="it-IT" sz="1600" dirty="0">
                          <a:latin typeface="Arial Nova" panose="020B0504020202020204" pitchFamily="34" charset="0"/>
                        </a:rPr>
                        <a:t>Messaggio promozionale nella diretta </a:t>
                      </a:r>
                      <a:r>
                        <a:rPr lang="it-IT" sz="1600" dirty="0" err="1">
                          <a:latin typeface="Arial Nova" panose="020B0504020202020204" pitchFamily="34" charset="0"/>
                        </a:rPr>
                        <a:t>facebook</a:t>
                      </a:r>
                      <a:endParaRPr lang="it-IT" sz="1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Arial Nova" panose="020B0504020202020204" pitchFamily="34" charset="0"/>
                        </a:rPr>
                        <a:t>Aumento della visibilità del logo</a:t>
                      </a:r>
                    </a:p>
                    <a:p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Risultati di visibilità</a:t>
                      </a:r>
                    </a:p>
                    <a:p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Fidelizzazione dei clienti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Effetto di azienda Etica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Ricadute sulle vendite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42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Arial Nova" panose="020B0504020202020204" pitchFamily="34" charset="0"/>
                        </a:rPr>
                        <a:t>€ xxx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 Nova" panose="020B0504020202020204" pitchFamily="34" charset="0"/>
                        </a:rPr>
                        <a:t>Da concordare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kern="1200" dirty="0">
                        <a:solidFill>
                          <a:schemeClr val="dk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53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16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bg1"/>
            </a:gs>
            <a:gs pos="100000">
              <a:schemeClr val="bg2">
                <a:shade val="98000"/>
                <a:satMod val="120000"/>
                <a:alpha val="20000"/>
                <a:lumMod val="96000"/>
                <a:lumOff val="4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7EB858-68E3-CAED-062C-73C9F70B6680}"/>
              </a:ext>
            </a:extLst>
          </p:cNvPr>
          <p:cNvSpPr txBox="1"/>
          <p:nvPr/>
        </p:nvSpPr>
        <p:spPr>
          <a:xfrm>
            <a:off x="295710" y="4322056"/>
            <a:ext cx="78418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12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62F25A-EF51-E9FB-50C8-6C11D01C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E6565F-AE2F-C85B-E8A9-868C063E4FA1}"/>
              </a:ext>
            </a:extLst>
          </p:cNvPr>
          <p:cNvSpPr txBox="1"/>
          <p:nvPr/>
        </p:nvSpPr>
        <p:spPr>
          <a:xfrm>
            <a:off x="1894974" y="266518"/>
            <a:ext cx="6972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0070C0"/>
                </a:solidFill>
                <a:latin typeface="Aptos Display" panose="020B0004020202020204" pitchFamily="34" charset="0"/>
              </a:rPr>
              <a:t>(3) La comunicazione degli sponsor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4928FD-F7E4-66D9-A8D1-85BF27BB41EE}"/>
              </a:ext>
            </a:extLst>
          </p:cNvPr>
          <p:cNvSpPr txBox="1"/>
          <p:nvPr/>
        </p:nvSpPr>
        <p:spPr>
          <a:xfrm>
            <a:off x="2213811" y="1336512"/>
            <a:ext cx="3266573" cy="3780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La comunicazione per essere efficace deve caricarsi di uno o più valori caratterizzanti e se questi valori vengono associati ad attività motorie sono spesso più comprensibili perché associano un’attività visiva ad un valore spesso intangibile.</a:t>
            </a: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D816EA-25C4-26D4-6ABE-AA5E74DC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84" y="1560094"/>
            <a:ext cx="3737811" cy="37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bg1"/>
            </a:gs>
            <a:gs pos="100000">
              <a:schemeClr val="bg2">
                <a:shade val="98000"/>
                <a:satMod val="120000"/>
                <a:alpha val="20000"/>
                <a:lumMod val="96000"/>
                <a:lumOff val="4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ssuna descrizione della foto disponibile.">
            <a:extLst>
              <a:ext uri="{FF2B5EF4-FFF2-40B4-BE49-F238E27FC236}">
                <a16:creationId xmlns:a16="http://schemas.microsoft.com/office/drawing/2014/main" id="{BAF032CB-7A53-53A6-2906-1722786CE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99" y="1378966"/>
            <a:ext cx="6047548" cy="453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7EB858-68E3-CAED-062C-73C9F70B6680}"/>
              </a:ext>
            </a:extLst>
          </p:cNvPr>
          <p:cNvSpPr txBox="1"/>
          <p:nvPr/>
        </p:nvSpPr>
        <p:spPr>
          <a:xfrm>
            <a:off x="280065" y="4310024"/>
            <a:ext cx="78418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13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62F25A-EF51-E9FB-50C8-6C11D01CD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E6565F-AE2F-C85B-E8A9-868C063E4FA1}"/>
              </a:ext>
            </a:extLst>
          </p:cNvPr>
          <p:cNvSpPr txBox="1"/>
          <p:nvPr/>
        </p:nvSpPr>
        <p:spPr>
          <a:xfrm>
            <a:off x="672160" y="296593"/>
            <a:ext cx="7942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200" dirty="0">
                <a:solidFill>
                  <a:srgbClr val="0070C0"/>
                </a:solidFill>
                <a:latin typeface="Aptos Display" panose="020B0004020202020204" pitchFamily="34" charset="0"/>
              </a:rPr>
              <a:t>(4) La gestione dei rapporti con gli sponsor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EA0D76-CFB4-7082-3F51-5A606568CB15}"/>
              </a:ext>
            </a:extLst>
          </p:cNvPr>
          <p:cNvSpPr txBox="1"/>
          <p:nvPr/>
        </p:nvSpPr>
        <p:spPr>
          <a:xfrm>
            <a:off x="1824713" y="943374"/>
            <a:ext cx="3861261" cy="544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b="0" i="0" u="none" strike="noStrike" baseline="0" dirty="0">
                <a:solidFill>
                  <a:srgbClr val="92D050"/>
                </a:solidFill>
                <a:latin typeface="ArialMT"/>
              </a:rPr>
              <a:t>Oltre a garantire la massima visibilità possibile attraverso i canali di comunicazione gestiti dall’</a:t>
            </a:r>
            <a:r>
              <a:rPr lang="it-IT" sz="1800" b="0" i="0" u="none" strike="noStrike" baseline="0" dirty="0" err="1">
                <a:solidFill>
                  <a:srgbClr val="92D050"/>
                </a:solidFill>
                <a:latin typeface="ArialMT"/>
              </a:rPr>
              <a:t>asd</a:t>
            </a:r>
            <a:r>
              <a:rPr lang="it-IT" sz="1800" b="0" i="0" u="none" strike="noStrike" baseline="0" dirty="0">
                <a:solidFill>
                  <a:srgbClr val="92D050"/>
                </a:solidFill>
                <a:latin typeface="ArialMT"/>
              </a:rPr>
              <a:t> Santa Cecilia, si assicura il pieno coinvolgimento ad attività straordinarie come manifestazioni ed eventi che possono favorire la visibilità dello sponsor.</a:t>
            </a:r>
          </a:p>
          <a:p>
            <a:pPr algn="just">
              <a:lnSpc>
                <a:spcPct val="150000"/>
              </a:lnSpc>
            </a:pPr>
            <a:r>
              <a:rPr lang="it-IT" sz="1800" b="0" i="0" u="none" strike="noStrike" baseline="0" dirty="0">
                <a:solidFill>
                  <a:srgbClr val="92D050"/>
                </a:solidFill>
                <a:latin typeface="ArialMT"/>
              </a:rPr>
              <a:t>Inoltre viene rendicontato con opportuno materiale fotografico/video la relativa visibilità dello sponsor negli eventi organizzati dall’associazione.</a:t>
            </a:r>
            <a:endParaRPr lang="it-IT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7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73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36525C9-35FC-ADFF-F8D8-A4D9BED3C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BCF5C61-D490-5CFB-3425-EE743C92E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63" y="300946"/>
            <a:ext cx="8341477" cy="62561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051BB7-D5E3-405A-89D3-3385E7FED800}"/>
              </a:ext>
            </a:extLst>
          </p:cNvPr>
          <p:cNvSpPr txBox="1"/>
          <p:nvPr/>
        </p:nvSpPr>
        <p:spPr>
          <a:xfrm rot="21342184">
            <a:off x="1335605" y="702755"/>
            <a:ext cx="8307673" cy="59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67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46000">
                      <a:srgbClr val="00B0F0"/>
                    </a:gs>
                    <a:gs pos="64000">
                      <a:schemeClr val="bg2">
                        <a:shade val="98000"/>
                        <a:satMod val="120000"/>
                        <a:lumMod val="98000"/>
                      </a:schemeClr>
                    </a:gs>
                  </a:gsLst>
                  <a:path path="circle">
                    <a:fillToRect l="50000" t="50000" r="100000" b="100000"/>
                  </a:path>
                </a:gradFill>
              </a:rPr>
              <a:t>GRAZIE PER L’AIUTO E LA PAZIENZA</a:t>
            </a:r>
          </a:p>
        </p:txBody>
      </p:sp>
      <p:sp>
        <p:nvSpPr>
          <p:cNvPr id="3" name="CasellaDiTesto 2"/>
          <p:cNvSpPr txBox="1"/>
          <p:nvPr/>
        </p:nvSpPr>
        <p:spPr>
          <a:xfrm rot="21342184">
            <a:off x="1995895" y="1310696"/>
            <a:ext cx="6987092" cy="59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67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defRPr>
            </a:lvl1pPr>
          </a:lstStyle>
          <a:p>
            <a:r>
              <a:rPr lang="it-IT" dirty="0">
                <a:gradFill>
                  <a:gsLst>
                    <a:gs pos="73000">
                      <a:srgbClr val="00B0F0"/>
                    </a:gs>
                    <a:gs pos="20000">
                      <a:schemeClr val="bg2">
                        <a:shade val="98000"/>
                        <a:satMod val="120000"/>
                        <a:lumMod val="98000"/>
                      </a:schemeClr>
                    </a:gs>
                  </a:gsLst>
                  <a:path path="circle">
                    <a:fillToRect l="50000" t="50000" r="100000" b="100000"/>
                  </a:path>
                </a:gradFill>
              </a:rPr>
              <a:t>DA PARTE NOSTRA E DEI RAGAZZI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4DE549-7330-4E79-18D4-82BD3239BE34}"/>
              </a:ext>
            </a:extLst>
          </p:cNvPr>
          <p:cNvSpPr txBox="1"/>
          <p:nvPr/>
        </p:nvSpPr>
        <p:spPr>
          <a:xfrm>
            <a:off x="286418" y="654055"/>
            <a:ext cx="78418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4569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4000">
              <a:schemeClr val="bg1"/>
            </a:gs>
            <a:gs pos="54000">
              <a:schemeClr val="bg2">
                <a:shade val="98000"/>
                <a:satMod val="120000"/>
                <a:alpha val="20000"/>
                <a:lumMod val="96000"/>
                <a:lumOff val="4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68BB8CAE-CA95-4010-74C0-4E88DF43C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16" y="1219316"/>
            <a:ext cx="7074568" cy="198580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7EB858-68E3-CAED-062C-73C9F70B6680}"/>
              </a:ext>
            </a:extLst>
          </p:cNvPr>
          <p:cNvSpPr txBox="1"/>
          <p:nvPr/>
        </p:nvSpPr>
        <p:spPr>
          <a:xfrm>
            <a:off x="452405" y="4334087"/>
            <a:ext cx="4844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AB3AE5-1708-03BC-4B59-617772FC3B47}"/>
              </a:ext>
            </a:extLst>
          </p:cNvPr>
          <p:cNvSpPr txBox="1"/>
          <p:nvPr/>
        </p:nvSpPr>
        <p:spPr>
          <a:xfrm>
            <a:off x="770151" y="255707"/>
            <a:ext cx="9135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70C0"/>
                </a:solidFill>
                <a:latin typeface="Aptos Display" panose="020B0004020202020204" pitchFamily="34" charset="0"/>
              </a:rPr>
              <a:t>(1) La squadra/Atleta/evento come media di comunicazione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62F25A-EF51-E9FB-50C8-6C11D01CD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EF91B0-5C12-A0B6-4B86-0A66DFF113FC}"/>
              </a:ext>
            </a:extLst>
          </p:cNvPr>
          <p:cNvSpPr txBox="1"/>
          <p:nvPr/>
        </p:nvSpPr>
        <p:spPr>
          <a:xfrm>
            <a:off x="2358191" y="3645509"/>
            <a:ext cx="70745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u="none" strike="noStrike" baseline="0" dirty="0">
                <a:latin typeface="Arial Nova" panose="020B0504020202020204" pitchFamily="34" charset="0"/>
              </a:rPr>
              <a:t>La notevole diffusione dello sport ha permesso alle società sportive di avere a disposizione la possibilità di veicolare l’immagine e/o i prodotti di altre aziende.</a:t>
            </a:r>
            <a:endParaRPr lang="it-IT" sz="2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7EB858-68E3-CAED-062C-73C9F70B6680}"/>
              </a:ext>
            </a:extLst>
          </p:cNvPr>
          <p:cNvSpPr txBox="1"/>
          <p:nvPr/>
        </p:nvSpPr>
        <p:spPr>
          <a:xfrm>
            <a:off x="429256" y="4315619"/>
            <a:ext cx="4844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AB3AE5-1708-03BC-4B59-617772FC3B47}"/>
              </a:ext>
            </a:extLst>
          </p:cNvPr>
          <p:cNvSpPr txBox="1"/>
          <p:nvPr/>
        </p:nvSpPr>
        <p:spPr>
          <a:xfrm>
            <a:off x="0" y="47113"/>
            <a:ext cx="9906000" cy="559064"/>
          </a:xfrm>
          <a:prstGeom prst="rect">
            <a:avLst/>
          </a:prstGeom>
          <a:gradFill>
            <a:gsLst>
              <a:gs pos="34000">
                <a:srgbClr val="00B0F0"/>
              </a:gs>
              <a:gs pos="100000">
                <a:srgbClr val="FFFF00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it-IT" sz="3033" b="1" spc="650" dirty="0">
                <a:solidFill>
                  <a:srgbClr val="7030A0"/>
                </a:solidFill>
                <a:latin typeface="Aptos Display" panose="020B0004020202020204" pitchFamily="34" charset="0"/>
              </a:rPr>
              <a:t>COSA FACCIAMO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088B078-8AC0-A518-D4F5-47D7722AC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4FB0132-5EC8-D951-9134-389B7197B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652517"/>
              </p:ext>
            </p:extLst>
          </p:nvPr>
        </p:nvGraphicFramePr>
        <p:xfrm>
          <a:off x="1324987" y="618063"/>
          <a:ext cx="8157408" cy="2194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96452">
                  <a:extLst>
                    <a:ext uri="{9D8B030D-6E8A-4147-A177-3AD203B41FA5}">
                      <a16:colId xmlns:a16="http://schemas.microsoft.com/office/drawing/2014/main" val="1764968357"/>
                    </a:ext>
                  </a:extLst>
                </a:gridCol>
                <a:gridCol w="1215190">
                  <a:extLst>
                    <a:ext uri="{9D8B030D-6E8A-4147-A177-3AD203B41FA5}">
                      <a16:colId xmlns:a16="http://schemas.microsoft.com/office/drawing/2014/main" val="3983966126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3085203012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2727597027"/>
                    </a:ext>
                  </a:extLst>
                </a:gridCol>
                <a:gridCol w="2851482">
                  <a:extLst>
                    <a:ext uri="{9D8B030D-6E8A-4147-A177-3AD203B41FA5}">
                      <a16:colId xmlns:a16="http://schemas.microsoft.com/office/drawing/2014/main" val="4129628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</a:rPr>
                        <a:t>Categoria</a:t>
                      </a:r>
                      <a:endParaRPr lang="it-IT" sz="2000" dirty="0">
                        <a:effectLst/>
                        <a:highlight>
                          <a:srgbClr val="C6D9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</a:rPr>
                        <a:t>Anno</a:t>
                      </a:r>
                      <a:endParaRPr lang="it-IT" sz="2000" dirty="0">
                        <a:effectLst/>
                        <a:highlight>
                          <a:srgbClr val="C6D9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</a:rPr>
                        <a:t>Età</a:t>
                      </a:r>
                      <a:endParaRPr lang="it-IT" sz="2000" dirty="0">
                        <a:effectLst/>
                        <a:highlight>
                          <a:srgbClr val="C6D9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</a:rPr>
                        <a:t>Attività</a:t>
                      </a:r>
                      <a:endParaRPr lang="it-IT" sz="2000" dirty="0">
                        <a:effectLst/>
                        <a:highlight>
                          <a:srgbClr val="C6D9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</a:rPr>
                        <a:t>Campionato a</a:t>
                      </a:r>
                      <a:endParaRPr lang="it-IT" sz="2000" dirty="0">
                        <a:effectLst/>
                        <a:highlight>
                          <a:srgbClr val="C6D9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7727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Piccoli amici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2019/2021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6, 5 e 4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</a:rPr>
                        <a:t>FIGC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Raggruppamenti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6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Primi calci 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2017/2018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8 e 7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FIGC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Raggruppamenti a C5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89722"/>
                  </a:ext>
                </a:extLst>
              </a:tr>
              <a:tr h="154096">
                <a:tc rowSpan="3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Pulcini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2015/2016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10 e 9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ASC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Provinciale a C5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976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FIGC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Regionale a C5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1028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Nazionale calcio a 5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6674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Esordienti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2013/2014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12 e 11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ASC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Provinciale a C5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84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FIGC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Regionale a C5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3724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Nazionale calcio a 5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60338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BF144079-8E15-60DF-0EC8-8E4ACE4F3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60697"/>
              </p:ext>
            </p:extLst>
          </p:nvPr>
        </p:nvGraphicFramePr>
        <p:xfrm>
          <a:off x="1324985" y="2936336"/>
          <a:ext cx="8151757" cy="2194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94939">
                  <a:extLst>
                    <a:ext uri="{9D8B030D-6E8A-4147-A177-3AD203B41FA5}">
                      <a16:colId xmlns:a16="http://schemas.microsoft.com/office/drawing/2014/main" val="938807373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1857688348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1385962284"/>
                    </a:ext>
                  </a:extLst>
                </a:gridCol>
                <a:gridCol w="1320653">
                  <a:extLst>
                    <a:ext uri="{9D8B030D-6E8A-4147-A177-3AD203B41FA5}">
                      <a16:colId xmlns:a16="http://schemas.microsoft.com/office/drawing/2014/main" val="3133469403"/>
                    </a:ext>
                  </a:extLst>
                </a:gridCol>
                <a:gridCol w="2850165">
                  <a:extLst>
                    <a:ext uri="{9D8B030D-6E8A-4147-A177-3AD203B41FA5}">
                      <a16:colId xmlns:a16="http://schemas.microsoft.com/office/drawing/2014/main" val="2160027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</a:rPr>
                        <a:t>Categoria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</a:rPr>
                        <a:t>Anno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</a:rPr>
                        <a:t>Età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</a:rPr>
                        <a:t>Attività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</a:rPr>
                        <a:t>Campionato a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047532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Giovanissimi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2011/2012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14 e 13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FIGC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Futsal regionale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1711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Coppa C5 regionale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124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Futsal provinciale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3561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Coppa C5 provinciale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52507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Allievi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2009/2010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16 e 15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FIGC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Futsal regionale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859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Coppa C5 regionale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8685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Futsal provinciale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338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Coppa C5 provinciale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48832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D65BBD9-8B5C-A603-566B-0620BC95B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155096"/>
              </p:ext>
            </p:extLst>
          </p:nvPr>
        </p:nvGraphicFramePr>
        <p:xfrm>
          <a:off x="1324985" y="5201748"/>
          <a:ext cx="8151756" cy="7315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89147">
                  <a:extLst>
                    <a:ext uri="{9D8B030D-6E8A-4147-A177-3AD203B41FA5}">
                      <a16:colId xmlns:a16="http://schemas.microsoft.com/office/drawing/2014/main" val="16624411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96235560"/>
                    </a:ext>
                  </a:extLst>
                </a:gridCol>
                <a:gridCol w="1083734">
                  <a:extLst>
                    <a:ext uri="{9D8B030D-6E8A-4147-A177-3AD203B41FA5}">
                      <a16:colId xmlns:a16="http://schemas.microsoft.com/office/drawing/2014/main" val="3639560960"/>
                    </a:ext>
                  </a:extLst>
                </a:gridCol>
                <a:gridCol w="1275644">
                  <a:extLst>
                    <a:ext uri="{9D8B030D-6E8A-4147-A177-3AD203B41FA5}">
                      <a16:colId xmlns:a16="http://schemas.microsoft.com/office/drawing/2014/main" val="1746000046"/>
                    </a:ext>
                  </a:extLst>
                </a:gridCol>
                <a:gridCol w="2884031">
                  <a:extLst>
                    <a:ext uri="{9D8B030D-6E8A-4147-A177-3AD203B41FA5}">
                      <a16:colId xmlns:a16="http://schemas.microsoft.com/office/drawing/2014/main" val="864810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  <a:latin typeface="+mn-lt"/>
                        </a:rPr>
                        <a:t>Categoria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  <a:latin typeface="+mn-lt"/>
                        </a:rPr>
                        <a:t>Anno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  <a:latin typeface="+mn-lt"/>
                        </a:rPr>
                        <a:t>Età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  <a:latin typeface="+mn-lt"/>
                        </a:rPr>
                        <a:t>Attività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  <a:latin typeface="+mn-lt"/>
                        </a:rPr>
                        <a:t>Campionato a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50927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Juniores 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  <a:latin typeface="+mn-lt"/>
                        </a:rPr>
                        <a:t>2007/2008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  <a:latin typeface="+mn-lt"/>
                        </a:rPr>
                        <a:t>18 e 17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  <a:latin typeface="+mn-lt"/>
                        </a:rPr>
                        <a:t>FIGC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  <a:latin typeface="+mn-lt"/>
                        </a:rPr>
                        <a:t>Futsal nazionale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6331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  <a:latin typeface="+mn-lt"/>
                        </a:rPr>
                        <a:t>Coppa C5 nazionale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27344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A042BDB-301B-5A37-39E6-BEDFC4366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12083"/>
              </p:ext>
            </p:extLst>
          </p:nvPr>
        </p:nvGraphicFramePr>
        <p:xfrm>
          <a:off x="1324985" y="6044623"/>
          <a:ext cx="8151756" cy="7315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89147">
                  <a:extLst>
                    <a:ext uri="{9D8B030D-6E8A-4147-A177-3AD203B41FA5}">
                      <a16:colId xmlns:a16="http://schemas.microsoft.com/office/drawing/2014/main" val="16624411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96235560"/>
                    </a:ext>
                  </a:extLst>
                </a:gridCol>
                <a:gridCol w="1083734">
                  <a:extLst>
                    <a:ext uri="{9D8B030D-6E8A-4147-A177-3AD203B41FA5}">
                      <a16:colId xmlns:a16="http://schemas.microsoft.com/office/drawing/2014/main" val="3639560960"/>
                    </a:ext>
                  </a:extLst>
                </a:gridCol>
                <a:gridCol w="1275644">
                  <a:extLst>
                    <a:ext uri="{9D8B030D-6E8A-4147-A177-3AD203B41FA5}">
                      <a16:colId xmlns:a16="http://schemas.microsoft.com/office/drawing/2014/main" val="1746000046"/>
                    </a:ext>
                  </a:extLst>
                </a:gridCol>
                <a:gridCol w="2884031">
                  <a:extLst>
                    <a:ext uri="{9D8B030D-6E8A-4147-A177-3AD203B41FA5}">
                      <a16:colId xmlns:a16="http://schemas.microsoft.com/office/drawing/2014/main" val="864810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  <a:latin typeface="+mn-lt"/>
                        </a:rPr>
                        <a:t>Categoria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  <a:latin typeface="+mn-lt"/>
                        </a:rPr>
                        <a:t>Anno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  <a:latin typeface="+mn-lt"/>
                        </a:rPr>
                        <a:t>Età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  <a:latin typeface="+mn-lt"/>
                        </a:rPr>
                        <a:t>Attività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highlight>
                            <a:srgbClr val="C6D9F1"/>
                          </a:highlight>
                          <a:latin typeface="+mn-lt"/>
                        </a:rPr>
                        <a:t>Campionato a</a:t>
                      </a:r>
                      <a:endParaRPr lang="it-IT" sz="1600" dirty="0">
                        <a:effectLst/>
                        <a:highlight>
                          <a:srgbClr val="C6D9F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50927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Serie D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it-IT" sz="1600" u="sng" dirty="0">
                          <a:effectLst/>
                          <a:latin typeface="+mn-lt"/>
                        </a:rPr>
                        <a:t>&gt;</a:t>
                      </a:r>
                      <a:r>
                        <a:rPr lang="it-IT" sz="1600" dirty="0">
                          <a:effectLst/>
                          <a:latin typeface="+mn-lt"/>
                        </a:rPr>
                        <a:t>2007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600" u="sng" dirty="0">
                          <a:effectLst/>
                          <a:latin typeface="+mn-lt"/>
                        </a:rPr>
                        <a:t>&gt;</a:t>
                      </a:r>
                      <a:r>
                        <a:rPr lang="it-IT" sz="1600" dirty="0">
                          <a:effectLst/>
                          <a:latin typeface="+mn-lt"/>
                        </a:rPr>
                        <a:t>18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  <a:latin typeface="+mn-lt"/>
                        </a:rPr>
                        <a:t>ASC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  <a:latin typeface="+mn-lt"/>
                        </a:rPr>
                        <a:t>Futsal regionale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6331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  <a:latin typeface="+mn-lt"/>
                        </a:rPr>
                        <a:t>Coppa C5 regionale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04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87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F48794D-8C3D-A69E-EAEA-98B6CD87C7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98" y="494489"/>
            <a:ext cx="8420592" cy="631544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7EB858-68E3-CAED-062C-73C9F70B6680}"/>
              </a:ext>
            </a:extLst>
          </p:cNvPr>
          <p:cNvSpPr txBox="1"/>
          <p:nvPr/>
        </p:nvSpPr>
        <p:spPr>
          <a:xfrm>
            <a:off x="429256" y="4315619"/>
            <a:ext cx="4844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AB3AE5-1708-03BC-4B59-617772FC3B47}"/>
              </a:ext>
            </a:extLst>
          </p:cNvPr>
          <p:cNvSpPr txBox="1"/>
          <p:nvPr/>
        </p:nvSpPr>
        <p:spPr>
          <a:xfrm>
            <a:off x="0" y="47113"/>
            <a:ext cx="9906000" cy="559064"/>
          </a:xfrm>
          <a:prstGeom prst="rect">
            <a:avLst/>
          </a:prstGeom>
          <a:gradFill>
            <a:gsLst>
              <a:gs pos="34000">
                <a:srgbClr val="00B0F0"/>
              </a:gs>
              <a:gs pos="100000">
                <a:srgbClr val="FFFF00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it-IT" sz="3033" b="1" spc="650" dirty="0">
                <a:solidFill>
                  <a:srgbClr val="7030A0"/>
                </a:solidFill>
                <a:latin typeface="Aptos Display" panose="020B0004020202020204" pitchFamily="34" charset="0"/>
              </a:rPr>
              <a:t>COSA FACCIAMO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088B078-8AC0-A518-D4F5-47D7722AC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C399C4-10BD-81E2-1F82-91BBB410BF55}"/>
              </a:ext>
            </a:extLst>
          </p:cNvPr>
          <p:cNvSpPr txBox="1"/>
          <p:nvPr/>
        </p:nvSpPr>
        <p:spPr>
          <a:xfrm>
            <a:off x="1405198" y="584123"/>
            <a:ext cx="8420592" cy="62478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Oltre alle attività di calcio durante l’anno 2024/2025 saranno organizzate, in virtù delle disponibilità economiche/luoghi/tempi, ulteriori attività come: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Formazione all’interno dell’associazione di istruttori.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Formazione all’interno dell’associazione di arbitri.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Riunioni di formazione/informazione ai ragazzi ed i loro genitori/tutori sulla corretta alimentazione del giovane atleta.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Riunioni di formazione/informazione ai ragazzi ed i loro genitori/tutori sulla corretta postura e monitoraggio posturale.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Riunioni di formazione/informazione ai ragazzi ed i loro genitori/tutori con lo psicologo.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Tombolata natalizia.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day a gennaio.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day a settembre.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Futsal camp di giugno.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Campo estivo di luglio.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Festa ad ottobre sul dialogo interreligioso “SŒGNA L’INCLUSIONE”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Cinema all’aperto luglio/agosto.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Assistenza allo studio ed allo svolgimento dei compiti ai ragazzi frequentanti le scuole elementari e medie.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Mantenimento e aggiornamento di sito Internet, Facebook, Instagram dell’</a:t>
            </a:r>
            <a:r>
              <a:rPr lang="it-IT" sz="16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asd</a:t>
            </a: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Santa Cecilia.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Dirette Facebook casalinghe delle partite di calcio.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Attività di pubblicitarie dei partner dell’associazione.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Attività sportive diverse come il nuoto, la pallavolo, l’atletica e la ginnastica durante i mesi estivi.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Partecipazione a progetti proposti dall’ASC sport e da Sport e Salute.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Servizio Civile Universale attivato nel 2023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Progetto THINK GREEN</a:t>
            </a:r>
            <a:r>
              <a:rPr lang="it-IT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nell’integrazione sociale attraverso lo sport ed attività ludiche</a:t>
            </a:r>
          </a:p>
        </p:txBody>
      </p:sp>
    </p:spTree>
    <p:extLst>
      <p:ext uri="{BB962C8B-B14F-4D97-AF65-F5344CB8AC3E}">
        <p14:creationId xmlns:p14="http://schemas.microsoft.com/office/powerpoint/2010/main" val="149047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 parti della macchina fotografica e il delicato momento dello scatto">
            <a:extLst>
              <a:ext uri="{FF2B5EF4-FFF2-40B4-BE49-F238E27FC236}">
                <a16:creationId xmlns:a16="http://schemas.microsoft.com/office/drawing/2014/main" id="{9ED161C6-43FE-E01B-6611-A67836A8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88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81" y="960120"/>
            <a:ext cx="7596554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7EB858-68E3-CAED-062C-73C9F70B6680}"/>
              </a:ext>
            </a:extLst>
          </p:cNvPr>
          <p:cNvSpPr txBox="1"/>
          <p:nvPr/>
        </p:nvSpPr>
        <p:spPr>
          <a:xfrm>
            <a:off x="429256" y="4315619"/>
            <a:ext cx="4844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AB3AE5-1708-03BC-4B59-617772FC3B47}"/>
              </a:ext>
            </a:extLst>
          </p:cNvPr>
          <p:cNvSpPr txBox="1"/>
          <p:nvPr/>
        </p:nvSpPr>
        <p:spPr>
          <a:xfrm>
            <a:off x="0" y="47113"/>
            <a:ext cx="9906000" cy="559064"/>
          </a:xfrm>
          <a:prstGeom prst="rect">
            <a:avLst/>
          </a:prstGeom>
          <a:gradFill>
            <a:gsLst>
              <a:gs pos="34000">
                <a:srgbClr val="00B0F0"/>
              </a:gs>
              <a:gs pos="100000">
                <a:srgbClr val="FFFF00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it-IT" sz="3033" b="1" spc="650" dirty="0">
                <a:solidFill>
                  <a:srgbClr val="7030A0"/>
                </a:solidFill>
                <a:latin typeface="Aptos Display" panose="020B0004020202020204" pitchFamily="34" charset="0"/>
              </a:rPr>
              <a:t>COSA POSSIAMO OFFRIRE 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5720A3A-D110-8A54-6EF6-2B8D417CF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16919"/>
              </p:ext>
            </p:extLst>
          </p:nvPr>
        </p:nvGraphicFramePr>
        <p:xfrm>
          <a:off x="1503947" y="960120"/>
          <a:ext cx="8265693" cy="4937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56126">
                  <a:extLst>
                    <a:ext uri="{9D8B030D-6E8A-4147-A177-3AD203B41FA5}">
                      <a16:colId xmlns:a16="http://schemas.microsoft.com/office/drawing/2014/main" val="3114537338"/>
                    </a:ext>
                  </a:extLst>
                </a:gridCol>
                <a:gridCol w="3118636">
                  <a:extLst>
                    <a:ext uri="{9D8B030D-6E8A-4147-A177-3AD203B41FA5}">
                      <a16:colId xmlns:a16="http://schemas.microsoft.com/office/drawing/2014/main" val="3551428914"/>
                    </a:ext>
                  </a:extLst>
                </a:gridCol>
                <a:gridCol w="2090673">
                  <a:extLst>
                    <a:ext uri="{9D8B030D-6E8A-4147-A177-3AD203B41FA5}">
                      <a16:colId xmlns:a16="http://schemas.microsoft.com/office/drawing/2014/main" val="3891476950"/>
                    </a:ext>
                  </a:extLst>
                </a:gridCol>
                <a:gridCol w="1900258">
                  <a:extLst>
                    <a:ext uri="{9D8B030D-6E8A-4147-A177-3AD203B41FA5}">
                      <a16:colId xmlns:a16="http://schemas.microsoft.com/office/drawing/2014/main" val="3451564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/>
                        <a:t>SPAZI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Spazio fisico all’interno del quale il logo dell’azienda, o del suo prodotto, può trovare</a:t>
                      </a:r>
                    </a:p>
                    <a:p>
                      <a:pPr algn="just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collocazione.</a:t>
                      </a:r>
                    </a:p>
                    <a:p>
                      <a:pPr algn="just"/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tipologie di spazio offerte sono: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Striscione 1x2 metri posto sul nostro campo da gioco</a:t>
                      </a:r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Rollup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fornito dall’azienda esposto durante una manifestazione</a:t>
                      </a:r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22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/>
                        <a:t>SERVIZI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Momenti ed occasioni in cui il logo, o il prodotto dello sponsor possono apparire su: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Sito internet dell’associazione</a:t>
                      </a:r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Canali social:      -Instagram           -Facebook</a:t>
                      </a:r>
                    </a:p>
                    <a:p>
                      <a:pPr algn="just"/>
                      <a:endParaRPr lang="it-IT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47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/>
                        <a:t>CONTO TERZI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Momenti occasionali in cui un prodotto dello sponsor possa essere presentato:</a:t>
                      </a:r>
                      <a:endParaRPr lang="it-IT" sz="1800" b="1" dirty="0"/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Durante un evento proporre del materiale promozionale fornito dall’azienda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dirty="0"/>
                        <a:t>Materiale fornito dall’azienda e proposto durante una manifestazione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357714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A088B078-8AC0-A518-D4F5-47D7722AC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76627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6DD72BF-24BD-8BCF-638B-EF06EF06D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52" y="2805139"/>
            <a:ext cx="8037048" cy="386845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7EB858-68E3-CAED-062C-73C9F70B6680}"/>
              </a:ext>
            </a:extLst>
          </p:cNvPr>
          <p:cNvSpPr txBox="1"/>
          <p:nvPr/>
        </p:nvSpPr>
        <p:spPr>
          <a:xfrm>
            <a:off x="548680" y="4396205"/>
            <a:ext cx="4844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E70FDA-3356-4A62-D635-747111064575}"/>
              </a:ext>
            </a:extLst>
          </p:cNvPr>
          <p:cNvSpPr txBox="1"/>
          <p:nvPr/>
        </p:nvSpPr>
        <p:spPr>
          <a:xfrm>
            <a:off x="2039195" y="331113"/>
            <a:ext cx="7538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i="0" u="none" strike="noStrike" baseline="0" dirty="0">
                <a:solidFill>
                  <a:srgbClr val="0070C0"/>
                </a:solidFill>
                <a:latin typeface="Arial-BoldMT"/>
              </a:rPr>
              <a:t>Benefici nel sponsorizzare</a:t>
            </a:r>
            <a:endParaRPr lang="it-IT" sz="4000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F8A60B-8A5F-6E17-476A-F1A81BF128DE}"/>
              </a:ext>
            </a:extLst>
          </p:cNvPr>
          <p:cNvSpPr txBox="1"/>
          <p:nvPr/>
        </p:nvSpPr>
        <p:spPr>
          <a:xfrm>
            <a:off x="1260691" y="1677585"/>
            <a:ext cx="83647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l">
              <a:buAutoNum type="arabicPeriod"/>
            </a:pPr>
            <a:r>
              <a:rPr lang="it-IT" sz="2800" b="0" i="0" u="none" strike="noStrike" baseline="0" dirty="0">
                <a:solidFill>
                  <a:srgbClr val="595959"/>
                </a:solidFill>
                <a:latin typeface="ArialMT"/>
              </a:rPr>
              <a:t>Campagne vendita prodotti servizi sul territorio</a:t>
            </a:r>
          </a:p>
          <a:p>
            <a:pPr algn="l"/>
            <a:endParaRPr lang="it-IT" sz="2800" b="0" i="0" u="none" strike="noStrike" baseline="0" dirty="0">
              <a:solidFill>
                <a:srgbClr val="595959"/>
              </a:solidFill>
              <a:latin typeface="ArialMT"/>
            </a:endParaRPr>
          </a:p>
          <a:p>
            <a:pPr marL="742950" indent="-742950" algn="l">
              <a:buFont typeface="+mj-lt"/>
              <a:buAutoNum type="arabicPeriod" startAt="2"/>
            </a:pPr>
            <a:r>
              <a:rPr lang="it-IT" sz="2800" b="0" i="0" u="none" strike="noStrike" baseline="0" dirty="0">
                <a:solidFill>
                  <a:srgbClr val="595959"/>
                </a:solidFill>
                <a:latin typeface="ArialMT"/>
              </a:rPr>
              <a:t>Campagna per valorizzare il Brand</a:t>
            </a:r>
          </a:p>
          <a:p>
            <a:pPr algn="l"/>
            <a:endParaRPr lang="it-IT" sz="2800" b="0" i="0" u="none" strike="noStrike" baseline="0" dirty="0">
              <a:solidFill>
                <a:srgbClr val="595959"/>
              </a:solidFill>
              <a:latin typeface="ArialMT"/>
            </a:endParaRPr>
          </a:p>
          <a:p>
            <a:pPr algn="l"/>
            <a:r>
              <a:rPr lang="it-IT" sz="2800" b="0" i="0" u="none" strike="noStrike" baseline="0" dirty="0">
                <a:solidFill>
                  <a:srgbClr val="595959"/>
                </a:solidFill>
                <a:latin typeface="ArialMT"/>
              </a:rPr>
              <a:t>3.	   Risparmio Fiscale</a:t>
            </a:r>
            <a:endParaRPr lang="it-IT" sz="28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DE74B01-BA3A-3116-F811-945FCB2CF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5260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ompravendita di immobili PNG, SVG">
            <a:extLst>
              <a:ext uri="{FF2B5EF4-FFF2-40B4-BE49-F238E27FC236}">
                <a16:creationId xmlns:a16="http://schemas.microsoft.com/office/drawing/2014/main" id="{81C7933D-A8EF-15B8-148C-3DF03DC4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04" y="234615"/>
            <a:ext cx="8139364" cy="813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7EB858-68E3-CAED-062C-73C9F70B6680}"/>
              </a:ext>
            </a:extLst>
          </p:cNvPr>
          <p:cNvSpPr txBox="1"/>
          <p:nvPr/>
        </p:nvSpPr>
        <p:spPr>
          <a:xfrm>
            <a:off x="548680" y="4336047"/>
            <a:ext cx="4844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7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B6507F-BD5C-E96D-AE31-3F274098C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F8FD94-6881-CC08-7768-FD6F0BFD2712}"/>
              </a:ext>
            </a:extLst>
          </p:cNvPr>
          <p:cNvSpPr txBox="1"/>
          <p:nvPr/>
        </p:nvSpPr>
        <p:spPr>
          <a:xfrm>
            <a:off x="1106311" y="453155"/>
            <a:ext cx="8613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l">
              <a:buAutoNum type="arabicPeriod"/>
            </a:pPr>
            <a:r>
              <a:rPr lang="it-IT" sz="2800" b="0" i="0" u="none" strike="noStrike" baseline="0" dirty="0">
                <a:solidFill>
                  <a:srgbClr val="0070C0"/>
                </a:solidFill>
                <a:latin typeface="ArialMT"/>
              </a:rPr>
              <a:t>Campagne vendita prodotti servizi sul territorio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FAE0EE-7708-BA90-9990-2E7FE93CD860}"/>
              </a:ext>
            </a:extLst>
          </p:cNvPr>
          <p:cNvSpPr txBox="1"/>
          <p:nvPr/>
        </p:nvSpPr>
        <p:spPr>
          <a:xfrm>
            <a:off x="2203425" y="1413679"/>
            <a:ext cx="67973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u="none" strike="noStrike" baseline="0" dirty="0">
                <a:latin typeface="ArialMT"/>
              </a:rPr>
              <a:t>Molte aziende, per fare business devono vendere prodotti e servizi, decidono di allestire campagne </a:t>
            </a:r>
            <a:r>
              <a:rPr lang="it-IT" sz="2400" b="1" i="0" u="none" strike="noStrike" baseline="0" dirty="0">
                <a:latin typeface="Arial-BoldMT"/>
              </a:rPr>
              <a:t>pubblicitarie </a:t>
            </a:r>
            <a:r>
              <a:rPr lang="it-IT" sz="2400" b="0" i="0" u="none" strike="noStrike" baseline="0" dirty="0">
                <a:latin typeface="ArialMT"/>
              </a:rPr>
              <a:t>per ricavarne introiti economici e, nel contempo, crearsi dei costi per abbassare il proprio utile.</a:t>
            </a:r>
            <a:endParaRPr lang="it-IT" sz="2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4C643E-F32D-D97F-F79A-3FB0986EE1F5}"/>
              </a:ext>
            </a:extLst>
          </p:cNvPr>
          <p:cNvSpPr txBox="1"/>
          <p:nvPr/>
        </p:nvSpPr>
        <p:spPr>
          <a:xfrm>
            <a:off x="2203425" y="3789975"/>
            <a:ext cx="66322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u="none" strike="noStrike" baseline="0" dirty="0">
                <a:latin typeface="ArialMT"/>
              </a:rPr>
              <a:t>Con la partecipazione ai campionati </a:t>
            </a:r>
            <a:r>
              <a:rPr lang="it-IT" sz="2400" dirty="0">
                <a:latin typeface="ArialMT"/>
              </a:rPr>
              <a:t>provinciali e regionali di futsal </a:t>
            </a:r>
            <a:r>
              <a:rPr lang="it-IT" sz="2400" b="0" i="0" u="none" strike="noStrike" baseline="0" dirty="0">
                <a:latin typeface="ArialMT"/>
              </a:rPr>
              <a:t>è possibile estendere la visibilità del prodotto/servizio anche oltre il territorio Salernitano.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9438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bg1"/>
            </a:gs>
            <a:gs pos="36000">
              <a:schemeClr val="bg2">
                <a:shade val="98000"/>
                <a:satMod val="120000"/>
                <a:alpha val="20000"/>
                <a:lumMod val="96000"/>
                <a:lumOff val="4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7EB858-68E3-CAED-062C-73C9F70B6680}"/>
              </a:ext>
            </a:extLst>
          </p:cNvPr>
          <p:cNvSpPr txBox="1"/>
          <p:nvPr/>
        </p:nvSpPr>
        <p:spPr>
          <a:xfrm>
            <a:off x="475833" y="4332170"/>
            <a:ext cx="4844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62F25A-EF51-E9FB-50C8-6C11D01C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8ED443-BA61-4D52-E530-3B5D293B971F}"/>
              </a:ext>
            </a:extLst>
          </p:cNvPr>
          <p:cNvSpPr txBox="1"/>
          <p:nvPr/>
        </p:nvSpPr>
        <p:spPr>
          <a:xfrm>
            <a:off x="1746955" y="458801"/>
            <a:ext cx="69229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it-IT" sz="2800" b="0" i="0" u="none" strike="noStrike" baseline="0" dirty="0">
                <a:solidFill>
                  <a:srgbClr val="0070C0"/>
                </a:solidFill>
                <a:latin typeface="ArialMT"/>
              </a:rPr>
              <a:t>Campagna per valorizzare il Brand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1823B0C-5832-AC04-E858-DFCE86D96452}"/>
              </a:ext>
            </a:extLst>
          </p:cNvPr>
          <p:cNvSpPr txBox="1"/>
          <p:nvPr/>
        </p:nvSpPr>
        <p:spPr>
          <a:xfrm>
            <a:off x="651106" y="1431836"/>
            <a:ext cx="91146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0" i="0" u="none" strike="noStrike" baseline="0" dirty="0">
                <a:latin typeface="ArialMT"/>
              </a:rPr>
              <a:t>Alcune nostre attività Social:</a:t>
            </a:r>
          </a:p>
          <a:p>
            <a:pPr algn="l"/>
            <a:endParaRPr lang="it-IT" sz="2000" b="0" i="0" u="none" strike="noStrike" baseline="0" dirty="0">
              <a:latin typeface="ArialMT"/>
            </a:endParaRPr>
          </a:p>
          <a:p>
            <a:pPr algn="l"/>
            <a:r>
              <a:rPr lang="it-IT" sz="2000" b="0" i="0" u="none" strike="noStrike" baseline="0" dirty="0">
                <a:latin typeface="ArialMT"/>
              </a:rPr>
              <a:t>● Instagram, Facebook, Dirette </a:t>
            </a:r>
            <a:r>
              <a:rPr lang="it-IT" sz="2000" dirty="0" err="1">
                <a:latin typeface="ArialMT"/>
              </a:rPr>
              <a:t>facebook</a:t>
            </a:r>
            <a:r>
              <a:rPr lang="it-IT" sz="2000" b="0" i="0" u="none" strike="noStrike" baseline="0" dirty="0">
                <a:latin typeface="ArialMT"/>
              </a:rPr>
              <a:t> per incrociare i diversi target di utenti con tanti video e foto</a:t>
            </a:r>
            <a:endParaRPr lang="it-IT" sz="2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7927326-CFFD-C355-B75F-2D27FCCE4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2816831"/>
            <a:ext cx="3235678" cy="303067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4D569F3-39BE-AF73-891E-C28F71317317}"/>
              </a:ext>
            </a:extLst>
          </p:cNvPr>
          <p:cNvSpPr txBox="1"/>
          <p:nvPr/>
        </p:nvSpPr>
        <p:spPr>
          <a:xfrm>
            <a:off x="2122312" y="5802780"/>
            <a:ext cx="5661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Su Facebook: </a:t>
            </a:r>
            <a:r>
              <a:rPr lang="it-IT" b="1" u="none" strike="noStrike" dirty="0">
                <a:effectLst/>
                <a:latin typeface="inherit"/>
                <a:hlinkClick r:id="rId4"/>
              </a:rPr>
              <a:t>Mi piace: 581</a:t>
            </a:r>
            <a:r>
              <a:rPr lang="it-IT" b="0" dirty="0">
                <a:effectLst/>
                <a:latin typeface="inherit"/>
              </a:rPr>
              <a:t> • </a:t>
            </a:r>
            <a:r>
              <a:rPr lang="it-IT" b="1" u="none" strike="noStrike" dirty="0">
                <a:effectLst/>
                <a:latin typeface="inherit"/>
                <a:hlinkClick r:id="rId5"/>
              </a:rPr>
              <a:t>Follower: 692</a:t>
            </a:r>
            <a:endParaRPr lang="it-IT" dirty="0">
              <a:effectLst/>
              <a:latin typeface="inheri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599ABB-A783-CDB1-0A1C-934CD9F3F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78" y="3337811"/>
            <a:ext cx="3357702" cy="162407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3E43E36-767F-968C-E735-3445462F9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379" y="4961881"/>
            <a:ext cx="2213933" cy="12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1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1000">
              <a:schemeClr val="bg1"/>
            </a:gs>
            <a:gs pos="100000">
              <a:schemeClr val="bg2">
                <a:shade val="98000"/>
                <a:satMod val="120000"/>
                <a:alpha val="20000"/>
                <a:lumMod val="96000"/>
                <a:lumOff val="4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ndi Pensione: pensione integrativa e risparmio fiscale - CiviBank">
            <a:extLst>
              <a:ext uri="{FF2B5EF4-FFF2-40B4-BE49-F238E27FC236}">
                <a16:creationId xmlns:a16="http://schemas.microsoft.com/office/drawing/2014/main" id="{CD1CE154-FEA7-2D2E-1E5D-15758F61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48" y="3416325"/>
            <a:ext cx="4696452" cy="34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7EB858-68E3-CAED-062C-73C9F70B6680}"/>
              </a:ext>
            </a:extLst>
          </p:cNvPr>
          <p:cNvSpPr txBox="1"/>
          <p:nvPr/>
        </p:nvSpPr>
        <p:spPr>
          <a:xfrm>
            <a:off x="548680" y="4334086"/>
            <a:ext cx="4844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dirty="0">
                <a:solidFill>
                  <a:schemeClr val="bg1"/>
                </a:solidFill>
                <a:latin typeface="Algerian" panose="04020705040A02060702" pitchFamily="82" charset="0"/>
              </a:rPr>
              <a:t>9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62F25A-EF51-E9FB-50C8-6C11D01CD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5995124"/>
            <a:ext cx="776307" cy="781019"/>
          </a:xfrm>
          <a:prstGeom prst="rect">
            <a:avLst/>
          </a:prstGeom>
          <a:effectLst>
            <a:outerShdw blurRad="203200" dist="127000" dir="8100000" sx="115000" sy="115000" algn="ctr" rotWithShape="0">
              <a:srgbClr val="000000"/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9F3FFD-9C1F-DB06-9461-CEEC621CAEA3}"/>
              </a:ext>
            </a:extLst>
          </p:cNvPr>
          <p:cNvSpPr txBox="1"/>
          <p:nvPr/>
        </p:nvSpPr>
        <p:spPr>
          <a:xfrm>
            <a:off x="3388895" y="197354"/>
            <a:ext cx="5654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0" i="0" u="none" strike="noStrike" baseline="0" dirty="0">
                <a:solidFill>
                  <a:srgbClr val="0070C0"/>
                </a:solidFill>
                <a:latin typeface="ArialMT"/>
              </a:rPr>
              <a:t>3. 	  Risparmio Fiscale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D7BB10-E3C0-45CF-525F-356FA2A1B6AC}"/>
              </a:ext>
            </a:extLst>
          </p:cNvPr>
          <p:cNvSpPr txBox="1"/>
          <p:nvPr/>
        </p:nvSpPr>
        <p:spPr>
          <a:xfrm>
            <a:off x="1588166" y="871599"/>
            <a:ext cx="80250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0" i="0" u="none" strike="noStrike" baseline="0" dirty="0">
                <a:latin typeface="ArialMT"/>
              </a:rPr>
              <a:t>Le spese per le sponsorizzazioni risultano essere </a:t>
            </a:r>
            <a:r>
              <a:rPr lang="it-IT" sz="2400" b="1" i="0" u="none" strike="noStrike" baseline="0" dirty="0">
                <a:latin typeface="Arial-BoldMT"/>
              </a:rPr>
              <a:t>interamente deducibili </a:t>
            </a:r>
            <a:r>
              <a:rPr lang="it-IT" sz="2400" b="0" i="0" u="none" strike="noStrike" baseline="0" dirty="0">
                <a:latin typeface="ArialMT"/>
              </a:rPr>
              <a:t>ed equiparate, dal nostro ordinamento, a quelle di </a:t>
            </a:r>
            <a:r>
              <a:rPr lang="it-IT" sz="2400" b="1" i="0" u="none" strike="noStrike" baseline="0" dirty="0">
                <a:latin typeface="Arial-BoldMT"/>
              </a:rPr>
              <a:t>pubblicità </a:t>
            </a:r>
            <a:r>
              <a:rPr lang="it-IT" sz="2400" b="0" i="0" u="none" strike="noStrike" baseline="0" dirty="0">
                <a:latin typeface="ArialMT"/>
              </a:rPr>
              <a:t>se la sponsorizzazione rispetta alcune </a:t>
            </a:r>
            <a:r>
              <a:rPr lang="it-IT" sz="2400" b="1" i="0" u="none" strike="noStrike" baseline="0" dirty="0">
                <a:latin typeface="Arial-BoldMT"/>
              </a:rPr>
              <a:t>regole fondamentali.</a:t>
            </a:r>
          </a:p>
          <a:p>
            <a:pPr algn="just"/>
            <a:endParaRPr lang="it-IT" sz="2400" b="1" i="0" u="none" strike="noStrike" baseline="0" dirty="0">
              <a:latin typeface="Arial-BoldMT"/>
            </a:endParaRPr>
          </a:p>
          <a:p>
            <a:pPr algn="just"/>
            <a:r>
              <a:rPr lang="it-IT" sz="2400" b="0" i="0" u="none" strike="noStrike" baseline="0" dirty="0">
                <a:latin typeface="ArialMT"/>
              </a:rPr>
              <a:t>Sempre per lo sponsor, ai fini IVA, se l’importo della sponsorizzazione rientra tra le spese pubblicitarie l’imposta diventa detraibile</a:t>
            </a:r>
            <a:r>
              <a:rPr lang="it-IT" sz="2400" dirty="0">
                <a:latin typeface="ArialMT"/>
              </a:rPr>
              <a:t>.</a:t>
            </a:r>
            <a:endParaRPr lang="it-IT" sz="2400" b="0" i="0" u="none" strike="noStrike" baseline="0" dirty="0">
              <a:latin typeface="ArialMT"/>
            </a:endParaRPr>
          </a:p>
          <a:p>
            <a:pPr algn="just"/>
            <a:r>
              <a:rPr lang="it-IT" sz="2400" b="0" i="0" u="none" strike="noStrike" baseline="0" dirty="0">
                <a:latin typeface="ArialMT"/>
              </a:rPr>
              <a:t>Vantaggi:</a:t>
            </a:r>
          </a:p>
          <a:p>
            <a:pPr algn="just"/>
            <a:r>
              <a:rPr lang="it-IT" sz="2400" b="0" i="0" u="none" strike="noStrike" baseline="0" dirty="0">
                <a:latin typeface="ArialMT"/>
              </a:rPr>
              <a:t>1) Deducibilità IRPEF per i soci</a:t>
            </a:r>
          </a:p>
          <a:p>
            <a:pPr algn="just"/>
            <a:r>
              <a:rPr lang="it-IT" sz="2400" b="0" i="0" u="none" strike="noStrike" baseline="0" dirty="0">
                <a:latin typeface="ArialMT"/>
              </a:rPr>
              <a:t>2) Deducibilità imposte sugli Utili di esercizio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1203049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634</TotalTime>
  <Words>1300</Words>
  <Application>Microsoft Office PowerPoint</Application>
  <PresentationFormat>A4 (21x29,7 cm)</PresentationFormat>
  <Paragraphs>225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Algerian</vt:lpstr>
      <vt:lpstr>Aptos Display</vt:lpstr>
      <vt:lpstr>Arial</vt:lpstr>
      <vt:lpstr>Arial Nova</vt:lpstr>
      <vt:lpstr>Arial-BoldMT</vt:lpstr>
      <vt:lpstr>ArialMT</vt:lpstr>
      <vt:lpstr>Calibri</vt:lpstr>
      <vt:lpstr>Century Gothic</vt:lpstr>
      <vt:lpstr>inherit</vt:lpstr>
      <vt:lpstr>Wingdings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alfonso francese</dc:creator>
  <cp:lastModifiedBy>Alfonso Francese</cp:lastModifiedBy>
  <cp:revision>32</cp:revision>
  <cp:lastPrinted>2025-06-29T14:07:30Z</cp:lastPrinted>
  <dcterms:created xsi:type="dcterms:W3CDTF">2024-07-08T15:51:52Z</dcterms:created>
  <dcterms:modified xsi:type="dcterms:W3CDTF">2025-08-09T08:25:53Z</dcterms:modified>
</cp:coreProperties>
</file>